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9906000" cy="6858000" type="A4"/>
  <p:notesSz cx="6888163" cy="10020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1">
          <p15:clr>
            <a:srgbClr val="A4A3A4"/>
          </p15:clr>
        </p15:guide>
        <p15:guide id="2" orient="horz" pos="981">
          <p15:clr>
            <a:srgbClr val="A4A3A4"/>
          </p15:clr>
        </p15:guide>
        <p15:guide id="3" orient="horz" pos="210">
          <p15:clr>
            <a:srgbClr val="A4A3A4"/>
          </p15:clr>
        </p15:guide>
        <p15:guide id="4" pos="62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F"/>
    <a:srgbClr val="CAD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4" d="100"/>
          <a:sy n="124" d="100"/>
        </p:scale>
        <p:origin x="930" y="270"/>
      </p:cViewPr>
      <p:guideLst>
        <p:guide orient="horz" pos="4141"/>
        <p:guide orient="horz" pos="981"/>
        <p:guide orient="horz" pos="210"/>
        <p:guide pos="62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6"/>
            <a:ext cx="84201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1242B34-9232-452F-8495-D10C062544AB}" type="datetimeFigureOut">
              <a:rPr lang="de-DE" smtClean="0"/>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1022177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1242B34-9232-452F-8495-D10C062544AB}" type="datetimeFigureOut">
              <a:rPr lang="de-DE" smtClean="0"/>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296914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74639"/>
            <a:ext cx="222885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5300" y="274639"/>
            <a:ext cx="652145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1242B34-9232-452F-8495-D10C062544AB}" type="datetimeFigureOut">
              <a:rPr lang="de-DE" smtClean="0"/>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31034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1242B34-9232-452F-8495-D10C062544AB}" type="datetimeFigureOut">
              <a:rPr lang="de-DE" smtClean="0"/>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371221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1242B34-9232-452F-8495-D10C062544AB}" type="datetimeFigureOut">
              <a:rPr lang="de-DE" smtClean="0"/>
              <a:t>11.01.2024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3563063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1242B34-9232-452F-8495-D10C062544AB}" type="datetimeFigureOut">
              <a:rPr lang="de-DE" smtClean="0"/>
              <a:t>11.01.2024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177322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1242B34-9232-452F-8495-D10C062544AB}" type="datetimeFigureOut">
              <a:rPr lang="de-DE" smtClean="0"/>
              <a:t>11.01.2024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46751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1242B34-9232-452F-8495-D10C062544AB}" type="datetimeFigureOut">
              <a:rPr lang="de-DE" smtClean="0"/>
              <a:t>11.01.2024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2982163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1242B34-9232-452F-8495-D10C062544AB}" type="datetimeFigureOut">
              <a:rPr lang="de-DE" smtClean="0"/>
              <a:t>11.01.2024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1429654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1242B34-9232-452F-8495-D10C062544AB}" type="datetimeFigureOut">
              <a:rPr lang="de-DE" smtClean="0"/>
              <a:t>11.01.2024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330454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1242B34-9232-452F-8495-D10C062544AB}" type="datetimeFigureOut">
              <a:rPr lang="de-DE" smtClean="0"/>
              <a:t>11.01.2024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561065D-8C3C-4CE3-AD17-42F33EC0BE2B}" type="slidenum">
              <a:rPr lang="de-DE" smtClean="0"/>
              <a:t>‹Nr.›</a:t>
            </a:fld>
            <a:endParaRPr lang="de-DE"/>
          </a:p>
        </p:txBody>
      </p:sp>
    </p:spTree>
    <p:extLst>
      <p:ext uri="{BB962C8B-B14F-4D97-AF65-F5344CB8AC3E}">
        <p14:creationId xmlns:p14="http://schemas.microsoft.com/office/powerpoint/2010/main" val="89938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42B34-9232-452F-8495-D10C062544AB}" type="datetimeFigureOut">
              <a:rPr lang="de-DE" smtClean="0"/>
              <a:t>11.01.2024</a:t>
            </a:fld>
            <a:endParaRPr lang="de-DE"/>
          </a:p>
        </p:txBody>
      </p:sp>
      <p:sp>
        <p:nvSpPr>
          <p:cNvPr id="5" name="Fußzeilenplatzhalt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1065D-8C3C-4CE3-AD17-42F33EC0BE2B}" type="slidenum">
              <a:rPr lang="de-DE" smtClean="0"/>
              <a:t>‹Nr.›</a:t>
            </a:fld>
            <a:endParaRPr lang="de-DE"/>
          </a:p>
        </p:txBody>
      </p:sp>
    </p:spTree>
    <p:extLst>
      <p:ext uri="{BB962C8B-B14F-4D97-AF65-F5344CB8AC3E}">
        <p14:creationId xmlns:p14="http://schemas.microsoft.com/office/powerpoint/2010/main" val="2484552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p:cNvSpPr/>
          <p:nvPr/>
        </p:nvSpPr>
        <p:spPr>
          <a:xfrm>
            <a:off x="6828000" y="18000"/>
            <a:ext cx="3078000" cy="6840000"/>
          </a:xfrm>
          <a:prstGeom prst="rect">
            <a:avLst/>
          </a:prstGeom>
          <a:solidFill>
            <a:srgbClr val="CAD1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bg1">
                  <a:lumMod val="65000"/>
                </a:schemeClr>
              </a:solidFill>
              <a:latin typeface="Arial" pitchFamily="34" charset="0"/>
              <a:cs typeface="Arial" pitchFamily="34" charset="0"/>
            </a:endParaRPr>
          </a:p>
        </p:txBody>
      </p:sp>
      <p:sp>
        <p:nvSpPr>
          <p:cNvPr id="23" name="Titel 1"/>
          <p:cNvSpPr txBox="1">
            <a:spLocks/>
          </p:cNvSpPr>
          <p:nvPr/>
        </p:nvSpPr>
        <p:spPr>
          <a:xfrm>
            <a:off x="992560" y="-395284"/>
            <a:ext cx="969690" cy="3624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err="1" smtClean="0">
                <a:latin typeface="Arial" pitchFamily="34" charset="0"/>
                <a:cs typeface="Arial" pitchFamily="34" charset="0"/>
              </a:rPr>
              <a:t>Seite</a:t>
            </a:r>
            <a:r>
              <a:rPr lang="en-US" sz="1400" dirty="0" smtClean="0">
                <a:latin typeface="Arial" pitchFamily="34" charset="0"/>
                <a:cs typeface="Arial" pitchFamily="34" charset="0"/>
              </a:rPr>
              <a:t> 5</a:t>
            </a:r>
            <a:endParaRPr lang="de-DE" sz="1400" dirty="0">
              <a:latin typeface="Arial" pitchFamily="34" charset="0"/>
              <a:cs typeface="Arial" pitchFamily="34" charset="0"/>
            </a:endParaRPr>
          </a:p>
        </p:txBody>
      </p:sp>
      <p:sp>
        <p:nvSpPr>
          <p:cNvPr id="38" name="Textfeld 37"/>
          <p:cNvSpPr txBox="1"/>
          <p:nvPr/>
        </p:nvSpPr>
        <p:spPr>
          <a:xfrm>
            <a:off x="247720" y="332657"/>
            <a:ext cx="2707147" cy="720080"/>
          </a:xfrm>
          <a:prstGeom prst="rect">
            <a:avLst/>
          </a:prstGeom>
          <a:noFill/>
        </p:spPr>
        <p:txBody>
          <a:bodyPr wrap="square" lIns="0" tIns="0" rIns="0" bIns="0" rtlCol="0" anchor="t" anchorCtr="0">
            <a:noAutofit/>
          </a:bodyPr>
          <a:lstStyle/>
          <a:p>
            <a:r>
              <a:rPr lang="de-DE" sz="2000" b="1" dirty="0" smtClean="0">
                <a:latin typeface="Arial" pitchFamily="34" charset="0"/>
                <a:cs typeface="Arial" pitchFamily="34" charset="0"/>
              </a:rPr>
              <a:t>Zuständigkeit und Verfahren</a:t>
            </a:r>
            <a:endParaRPr lang="de-DE" sz="2000" dirty="0">
              <a:latin typeface="Arial" pitchFamily="34" charset="0"/>
              <a:cs typeface="Arial" pitchFamily="34" charset="0"/>
            </a:endParaRPr>
          </a:p>
        </p:txBody>
      </p:sp>
      <p:sp>
        <p:nvSpPr>
          <p:cNvPr id="40" name="Textfeld 39"/>
          <p:cNvSpPr txBox="1"/>
          <p:nvPr/>
        </p:nvSpPr>
        <p:spPr>
          <a:xfrm>
            <a:off x="247720" y="1124744"/>
            <a:ext cx="2715613" cy="5449094"/>
          </a:xfrm>
          <a:prstGeom prst="rect">
            <a:avLst/>
          </a:prstGeom>
          <a:noFill/>
        </p:spPr>
        <p:txBody>
          <a:bodyPr wrap="square" lIns="0" tIns="0" rIns="0" bIns="0" rtlCol="0" anchor="t" anchorCtr="0">
            <a:noAutofit/>
          </a:bodyPr>
          <a:lstStyle/>
          <a:p>
            <a:r>
              <a:rPr lang="de-DE" sz="900" dirty="0">
                <a:latin typeface="Arial" pitchFamily="34" charset="0"/>
                <a:cs typeface="Arial" pitchFamily="34" charset="0"/>
              </a:rPr>
              <a:t>Die Schiedsämter sind bei den Gemeinden </a:t>
            </a:r>
            <a:r>
              <a:rPr lang="de-DE" sz="900" dirty="0" smtClean="0">
                <a:latin typeface="Arial" pitchFamily="34" charset="0"/>
                <a:cs typeface="Arial" pitchFamily="34" charset="0"/>
              </a:rPr>
              <a:t>eingerichtet. Die Schiedspersonen werden vom </a:t>
            </a:r>
            <a:r>
              <a:rPr lang="de-DE" sz="900" dirty="0">
                <a:latin typeface="Arial" pitchFamily="34" charset="0"/>
                <a:cs typeface="Arial" pitchFamily="34" charset="0"/>
              </a:rPr>
              <a:t>Rat der Gemeinde für die Dauer von fünf Jahren </a:t>
            </a:r>
            <a:r>
              <a:rPr lang="de-DE" sz="900" dirty="0" smtClean="0">
                <a:latin typeface="Arial" pitchFamily="34" charset="0"/>
                <a:cs typeface="Arial" pitchFamily="34" charset="0"/>
              </a:rPr>
              <a:t>gewählt und durch </a:t>
            </a:r>
            <a:r>
              <a:rPr lang="de-DE" sz="900" dirty="0">
                <a:latin typeface="Arial" pitchFamily="34" charset="0"/>
                <a:cs typeface="Arial" pitchFamily="34" charset="0"/>
              </a:rPr>
              <a:t>die Leitung des Amtsgerichts bestätigt </a:t>
            </a:r>
            <a:r>
              <a:rPr lang="de-DE" sz="900" dirty="0" smtClean="0">
                <a:latin typeface="Arial" pitchFamily="34" charset="0"/>
                <a:cs typeface="Arial" pitchFamily="34" charset="0"/>
              </a:rPr>
              <a:t>und verpflichtet.</a:t>
            </a:r>
            <a:endParaRPr lang="de-DE" sz="900" dirty="0">
              <a:latin typeface="Arial" pitchFamily="34" charset="0"/>
              <a:cs typeface="Arial" pitchFamily="34" charset="0"/>
            </a:endParaRPr>
          </a:p>
          <a:p>
            <a:endParaRPr lang="de-DE" sz="900" dirty="0">
              <a:latin typeface="Arial" pitchFamily="34" charset="0"/>
              <a:cs typeface="Arial" pitchFamily="34" charset="0"/>
            </a:endParaRPr>
          </a:p>
          <a:p>
            <a:r>
              <a:rPr lang="de-DE" sz="900" dirty="0">
                <a:latin typeface="Arial" pitchFamily="34" charset="0"/>
                <a:cs typeface="Arial" pitchFamily="34" charset="0"/>
              </a:rPr>
              <a:t>Die </a:t>
            </a:r>
            <a:r>
              <a:rPr lang="de-DE" sz="900" b="1" dirty="0">
                <a:latin typeface="Arial" pitchFamily="34" charset="0"/>
                <a:cs typeface="Arial" pitchFamily="34" charset="0"/>
              </a:rPr>
              <a:t>Anschrift</a:t>
            </a:r>
            <a:r>
              <a:rPr lang="de-DE" sz="900" dirty="0">
                <a:latin typeface="Arial" pitchFamily="34" charset="0"/>
                <a:cs typeface="Arial" pitchFamily="34" charset="0"/>
              </a:rPr>
              <a:t> der im Einzelfall zuständigen Schiedsperson kann bei der </a:t>
            </a:r>
            <a:r>
              <a:rPr lang="de-DE" sz="900" b="1" dirty="0" smtClean="0">
                <a:latin typeface="Arial" pitchFamily="34" charset="0"/>
                <a:cs typeface="Arial" pitchFamily="34" charset="0"/>
              </a:rPr>
              <a:t>Gemeindeverwaltung</a:t>
            </a:r>
            <a:r>
              <a:rPr lang="de-DE" sz="900" b="1" dirty="0">
                <a:latin typeface="Arial" pitchFamily="34" charset="0"/>
                <a:cs typeface="Arial" pitchFamily="34" charset="0"/>
              </a:rPr>
              <a:t>, der Polizeidienststelle oder dem örtlichen Amtsgericht erfragt </a:t>
            </a:r>
            <a:r>
              <a:rPr lang="de-DE" sz="900" b="1" dirty="0" smtClean="0">
                <a:latin typeface="Arial" pitchFamily="34" charset="0"/>
                <a:cs typeface="Arial" pitchFamily="34" charset="0"/>
              </a:rPr>
              <a:t>werden bzw. über den Internetauftritt ermittelt werden</a:t>
            </a:r>
            <a:r>
              <a:rPr lang="de-DE" sz="900" b="1" dirty="0" smtClean="0">
                <a:latin typeface="Arial" pitchFamily="34" charset="0"/>
                <a:cs typeface="Arial" pitchFamily="34" charset="0"/>
              </a:rPr>
              <a:t>.</a:t>
            </a:r>
            <a:r>
              <a:rPr lang="de-DE" sz="900" dirty="0" smtClean="0">
                <a:latin typeface="Arial" pitchFamily="34" charset="0"/>
                <a:cs typeface="Arial" pitchFamily="34" charset="0"/>
              </a:rPr>
              <a:t> Die Übersicht der Wolfsburger Schiedspersonen finden Sie </a:t>
            </a:r>
            <a:r>
              <a:rPr lang="de-DE" sz="900" dirty="0">
                <a:latin typeface="Arial" pitchFamily="34" charset="0"/>
                <a:cs typeface="Arial" pitchFamily="34" charset="0"/>
              </a:rPr>
              <a:t>unter </a:t>
            </a:r>
            <a:r>
              <a:rPr lang="de-DE" sz="900" b="1" dirty="0" smtClean="0">
                <a:latin typeface="Arial" pitchFamily="34" charset="0"/>
                <a:cs typeface="Arial" pitchFamily="34" charset="0"/>
              </a:rPr>
              <a:t>www.wolfsburg.de/rathaus/stadtverwaltung/30-rats-und-rechtsangelegenheiten.</a:t>
            </a:r>
            <a:endParaRPr lang="de-DE" sz="900" b="1" dirty="0">
              <a:latin typeface="Arial" pitchFamily="34" charset="0"/>
              <a:cs typeface="Arial" pitchFamily="34" charset="0"/>
            </a:endParaRPr>
          </a:p>
          <a:p>
            <a:endParaRPr lang="de-DE" sz="900" dirty="0">
              <a:latin typeface="Arial" pitchFamily="34" charset="0"/>
              <a:cs typeface="Arial" pitchFamily="34" charset="0"/>
            </a:endParaRPr>
          </a:p>
          <a:p>
            <a:r>
              <a:rPr lang="de-DE" sz="900" dirty="0">
                <a:latin typeface="Arial" pitchFamily="34" charset="0"/>
                <a:cs typeface="Arial" pitchFamily="34" charset="0"/>
              </a:rPr>
              <a:t>Auch der „Bund Deutscher Schiedsmänner und Schiedsfrauen e.V. – BDS-Landesvereinigung Niedersachsen“ bietet unter der Adresse </a:t>
            </a:r>
            <a:r>
              <a:rPr lang="de-DE" sz="900" b="1" dirty="0">
                <a:latin typeface="Arial" pitchFamily="34" charset="0"/>
                <a:cs typeface="Arial" pitchFamily="34" charset="0"/>
              </a:rPr>
              <a:t>www.bds.niedersachsen.com</a:t>
            </a:r>
            <a:r>
              <a:rPr lang="de-DE" sz="900" dirty="0">
                <a:latin typeface="Arial" pitchFamily="34" charset="0"/>
                <a:cs typeface="Arial" pitchFamily="34" charset="0"/>
              </a:rPr>
              <a:t> eine fast flächendeckende Schiedsamtssuche für Niedersachsen an. </a:t>
            </a:r>
          </a:p>
          <a:p>
            <a:endParaRPr lang="de-DE" sz="900" dirty="0">
              <a:latin typeface="Arial" pitchFamily="34" charset="0"/>
              <a:cs typeface="Arial" pitchFamily="34" charset="0"/>
            </a:endParaRPr>
          </a:p>
          <a:p>
            <a:r>
              <a:rPr lang="de-DE" sz="900" dirty="0">
                <a:latin typeface="Arial" pitchFamily="34" charset="0"/>
                <a:cs typeface="Arial" pitchFamily="34" charset="0"/>
              </a:rPr>
              <a:t>Das Schlichtungsverfahren wird aufgrund eines Antrags einer Partei eingeleitet, der schriftlich oder mündlich „zu Protokoll“ der Schiedsperson zu stellen ist. Die Parteien werden daraufhin zu einer mündlichen Schlichtungsverhandlung geladen. Hier wird die Angelegenheit unter Ausschluss der Öffentlichkeit erörtert. Die Schiedsperson wird versuchen, eine sachgerechte Einigung </a:t>
            </a:r>
            <a:r>
              <a:rPr lang="de-DE" sz="900" dirty="0" smtClean="0">
                <a:latin typeface="Arial" pitchFamily="34" charset="0"/>
                <a:cs typeface="Arial" pitchFamily="34" charset="0"/>
              </a:rPr>
              <a:t>herbeizuführen.</a:t>
            </a:r>
          </a:p>
          <a:p>
            <a:endParaRPr lang="de-DE" sz="900" dirty="0">
              <a:latin typeface="Arial" pitchFamily="34" charset="0"/>
              <a:cs typeface="Arial" pitchFamily="34" charset="0"/>
            </a:endParaRPr>
          </a:p>
          <a:p>
            <a:r>
              <a:rPr lang="de-DE" sz="900" dirty="0" smtClean="0">
                <a:latin typeface="Arial" pitchFamily="34" charset="0"/>
                <a:cs typeface="Arial" pitchFamily="34" charset="0"/>
              </a:rPr>
              <a:t>Kommt </a:t>
            </a:r>
            <a:r>
              <a:rPr lang="de-DE" sz="900" dirty="0">
                <a:latin typeface="Arial" pitchFamily="34" charset="0"/>
                <a:cs typeface="Arial" pitchFamily="34" charset="0"/>
              </a:rPr>
              <a:t>ein Vergleich zustande, wird dieser in einem Protokoll schriftlich fixiert. Ein solcher </a:t>
            </a:r>
            <a:r>
              <a:rPr lang="de-DE" sz="900" b="1" dirty="0">
                <a:latin typeface="Arial" pitchFamily="34" charset="0"/>
                <a:cs typeface="Arial" pitchFamily="34" charset="0"/>
              </a:rPr>
              <a:t>Vergleich ist für die Parteien verbindlich und hat die gleiche Rechtsqualität wie ein Abschluss vor Gericht</a:t>
            </a:r>
            <a:r>
              <a:rPr lang="de-DE" sz="900" dirty="0">
                <a:latin typeface="Arial" pitchFamily="34" charset="0"/>
                <a:cs typeface="Arial" pitchFamily="34" charset="0"/>
              </a:rPr>
              <a:t>. Aus diesem Titel </a:t>
            </a:r>
            <a:r>
              <a:rPr lang="de-DE" sz="900" dirty="0" smtClean="0">
                <a:latin typeface="Arial" pitchFamily="34" charset="0"/>
                <a:cs typeface="Arial" pitchFamily="34" charset="0"/>
              </a:rPr>
              <a:t>kann </a:t>
            </a:r>
            <a:r>
              <a:rPr lang="de-DE" sz="900" dirty="0">
                <a:latin typeface="Arial" pitchFamily="34" charset="0"/>
                <a:cs typeface="Arial" pitchFamily="34" charset="0"/>
              </a:rPr>
              <a:t>wie aus einem Urteil, 30 Jahre vollstreckt werden, soweit entsprechende Pflichten darin vereinbart sind. </a:t>
            </a:r>
          </a:p>
        </p:txBody>
      </p:sp>
      <p:cxnSp>
        <p:nvCxnSpPr>
          <p:cNvPr id="21" name="Gerade Verbindung 20"/>
          <p:cNvCxnSpPr/>
          <p:nvPr/>
        </p:nvCxnSpPr>
        <p:spPr>
          <a:xfrm>
            <a:off x="6812834" y="-387424"/>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3212434" y="-387424"/>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itel 1"/>
          <p:cNvSpPr txBox="1">
            <a:spLocks/>
          </p:cNvSpPr>
          <p:nvPr/>
        </p:nvSpPr>
        <p:spPr>
          <a:xfrm>
            <a:off x="4304928" y="-395284"/>
            <a:ext cx="969690" cy="3624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err="1" smtClean="0">
                <a:latin typeface="Arial" pitchFamily="34" charset="0"/>
                <a:cs typeface="Arial" pitchFamily="34" charset="0"/>
              </a:rPr>
              <a:t>Seite</a:t>
            </a:r>
            <a:r>
              <a:rPr lang="en-US" sz="1400" dirty="0" smtClean="0">
                <a:latin typeface="Arial" pitchFamily="34" charset="0"/>
                <a:cs typeface="Arial" pitchFamily="34" charset="0"/>
              </a:rPr>
              <a:t> </a:t>
            </a:r>
            <a:r>
              <a:rPr lang="en-US" sz="1400" dirty="0">
                <a:latin typeface="Arial" pitchFamily="34" charset="0"/>
                <a:cs typeface="Arial" pitchFamily="34" charset="0"/>
              </a:rPr>
              <a:t>6</a:t>
            </a:r>
            <a:endParaRPr lang="de-DE" sz="1400" dirty="0">
              <a:latin typeface="Arial" pitchFamily="34" charset="0"/>
              <a:cs typeface="Arial" pitchFamily="34" charset="0"/>
            </a:endParaRPr>
          </a:p>
        </p:txBody>
      </p:sp>
      <p:sp>
        <p:nvSpPr>
          <p:cNvPr id="26" name="Titel 1"/>
          <p:cNvSpPr txBox="1">
            <a:spLocks/>
          </p:cNvSpPr>
          <p:nvPr/>
        </p:nvSpPr>
        <p:spPr>
          <a:xfrm>
            <a:off x="7833320" y="-395284"/>
            <a:ext cx="969690" cy="3624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err="1" smtClean="0">
                <a:latin typeface="Arial" pitchFamily="34" charset="0"/>
                <a:cs typeface="Arial" pitchFamily="34" charset="0"/>
              </a:rPr>
              <a:t>Seite</a:t>
            </a:r>
            <a:r>
              <a:rPr lang="en-US" sz="1400" dirty="0" smtClean="0">
                <a:latin typeface="Arial" pitchFamily="34" charset="0"/>
                <a:cs typeface="Arial" pitchFamily="34" charset="0"/>
              </a:rPr>
              <a:t> 1</a:t>
            </a:r>
            <a:endParaRPr lang="de-DE" sz="1400" dirty="0">
              <a:latin typeface="Arial" pitchFamily="34" charset="0"/>
              <a:cs typeface="Arial" pitchFamily="34" charset="0"/>
            </a:endParaRP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9" y="0"/>
            <a:ext cx="9899904" cy="106680"/>
          </a:xfrm>
          <a:prstGeom prst="rect">
            <a:avLst/>
          </a:prstGeom>
        </p:spPr>
      </p:pic>
      <p:sp>
        <p:nvSpPr>
          <p:cNvPr id="35" name="Textfeld 34"/>
          <p:cNvSpPr txBox="1"/>
          <p:nvPr/>
        </p:nvSpPr>
        <p:spPr>
          <a:xfrm>
            <a:off x="3478972" y="332656"/>
            <a:ext cx="3074228" cy="1369144"/>
          </a:xfrm>
          <a:prstGeom prst="rect">
            <a:avLst/>
          </a:prstGeom>
          <a:noFill/>
        </p:spPr>
        <p:txBody>
          <a:bodyPr wrap="square" lIns="0" tIns="0" rIns="0" bIns="0" rtlCol="0" anchor="t" anchorCtr="0">
            <a:noAutofit/>
          </a:bodyPr>
          <a:lstStyle/>
          <a:p>
            <a:endParaRPr lang="de-DE" sz="2400" dirty="0">
              <a:latin typeface="Arial" pitchFamily="34" charset="0"/>
              <a:cs typeface="Arial" pitchFamily="34" charset="0"/>
            </a:endParaRPr>
          </a:p>
        </p:txBody>
      </p:sp>
      <p:sp>
        <p:nvSpPr>
          <p:cNvPr id="36" name="Textfeld 35"/>
          <p:cNvSpPr txBox="1"/>
          <p:nvPr/>
        </p:nvSpPr>
        <p:spPr>
          <a:xfrm>
            <a:off x="3448645" y="1124744"/>
            <a:ext cx="3082695" cy="5449094"/>
          </a:xfrm>
          <a:prstGeom prst="rect">
            <a:avLst/>
          </a:prstGeom>
          <a:noFill/>
        </p:spPr>
        <p:txBody>
          <a:bodyPr wrap="square" lIns="0" tIns="0" rIns="0" bIns="0" rtlCol="0" anchor="t" anchorCtr="0">
            <a:noAutofit/>
          </a:bodyPr>
          <a:lstStyle/>
          <a:p>
            <a:r>
              <a:rPr lang="de-DE" sz="900" dirty="0">
                <a:latin typeface="Arial" pitchFamily="34" charset="0"/>
                <a:cs typeface="Arial" pitchFamily="34" charset="0"/>
              </a:rPr>
              <a:t>Weitere Einzelheiten zu den Verfahren vor den gemeindlichen Schiedsämtern finden Sie auf den Seiten des Niedersächsischen Justizministeriums (www.mj.niedersachsen.de)</a:t>
            </a:r>
          </a:p>
          <a:p>
            <a:r>
              <a:rPr lang="de-DE" sz="900" dirty="0">
                <a:latin typeface="Arial" pitchFamily="34" charset="0"/>
                <a:cs typeface="Arial" pitchFamily="34" charset="0"/>
              </a:rPr>
              <a:t>sowie auf der Homepage des BDS unter www.schiedsamt.de.</a:t>
            </a:r>
          </a:p>
          <a:p>
            <a:endParaRPr lang="de-DE" sz="900" dirty="0">
              <a:latin typeface="Arial" pitchFamily="34" charset="0"/>
              <a:cs typeface="Arial" pitchFamily="34" charset="0"/>
            </a:endParaRPr>
          </a:p>
          <a:p>
            <a:r>
              <a:rPr lang="de-DE" sz="900" dirty="0">
                <a:latin typeface="Arial" pitchFamily="34" charset="0"/>
                <a:cs typeface="Arial" pitchFamily="34" charset="0"/>
              </a:rPr>
              <a:t>Für eine schnelle und sachgerechte Bearbeitung Ihres Anliegens wird Ihnen empfohlen, das zuständige Schiedsamt aufzusuchen. </a:t>
            </a:r>
          </a:p>
          <a:p>
            <a:endParaRPr lang="de-DE" sz="900" dirty="0" smtClean="0">
              <a:latin typeface="Arial" pitchFamily="34" charset="0"/>
              <a:cs typeface="Arial" pitchFamily="34" charset="0"/>
            </a:endParaRPr>
          </a:p>
          <a:p>
            <a:endParaRPr lang="de-DE" sz="900" dirty="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a:latin typeface="Arial" pitchFamily="34" charset="0"/>
              <a:cs typeface="Arial" pitchFamily="34" charset="0"/>
            </a:endParaRPr>
          </a:p>
          <a:p>
            <a:endParaRPr lang="de-DE" sz="900" dirty="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smtClean="0">
              <a:latin typeface="Arial" pitchFamily="34" charset="0"/>
              <a:cs typeface="Arial" pitchFamily="34" charset="0"/>
            </a:endParaRPr>
          </a:p>
          <a:p>
            <a:pPr algn="ctr"/>
            <a:endParaRPr lang="de-DE" sz="900" dirty="0" smtClean="0">
              <a:latin typeface="Arial" pitchFamily="34" charset="0"/>
              <a:cs typeface="Arial" pitchFamily="34" charset="0"/>
            </a:endParaRPr>
          </a:p>
          <a:p>
            <a:pPr algn="ctr"/>
            <a:r>
              <a:rPr lang="de-DE" sz="1200" dirty="0" smtClean="0">
                <a:latin typeface="Arial" pitchFamily="34" charset="0"/>
                <a:cs typeface="Arial" pitchFamily="34" charset="0"/>
              </a:rPr>
              <a:t>„Sich </a:t>
            </a:r>
            <a:r>
              <a:rPr lang="de-DE" sz="1200" dirty="0">
                <a:latin typeface="Arial" pitchFamily="34" charset="0"/>
                <a:cs typeface="Arial" pitchFamily="34" charset="0"/>
              </a:rPr>
              <a:t>vertragen ist besser als </a:t>
            </a:r>
            <a:r>
              <a:rPr lang="de-DE" sz="1200" dirty="0" smtClean="0">
                <a:latin typeface="Arial" pitchFamily="34" charset="0"/>
                <a:cs typeface="Arial" pitchFamily="34" charset="0"/>
              </a:rPr>
              <a:t>klagen.“</a:t>
            </a:r>
            <a:endParaRPr lang="de-DE" sz="1200" dirty="0">
              <a:latin typeface="Arial" pitchFamily="34" charset="0"/>
              <a:cs typeface="Arial" pitchFamily="34" charset="0"/>
            </a:endParaRPr>
          </a:p>
          <a:p>
            <a:endParaRPr lang="de-DE" sz="900" dirty="0">
              <a:latin typeface="Arial" pitchFamily="34" charset="0"/>
              <a:cs typeface="Arial" pitchFamily="34" charset="0"/>
            </a:endParaRPr>
          </a:p>
          <a:p>
            <a:r>
              <a:rPr lang="de-DE" sz="900" dirty="0">
                <a:latin typeface="Arial" pitchFamily="34" charset="0"/>
                <a:cs typeface="Arial" pitchFamily="34" charset="0"/>
              </a:rPr>
              <a:t>         </a:t>
            </a:r>
          </a:p>
          <a:p>
            <a:endParaRPr lang="de-DE" sz="900" dirty="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smtClean="0">
              <a:latin typeface="Arial" pitchFamily="34" charset="0"/>
              <a:cs typeface="Arial" pitchFamily="34" charset="0"/>
            </a:endParaRPr>
          </a:p>
          <a:p>
            <a:endParaRPr lang="de-DE" sz="900" dirty="0" smtClean="0">
              <a:latin typeface="Arial" pitchFamily="34" charset="0"/>
              <a:cs typeface="Arial" pitchFamily="34" charset="0"/>
            </a:endParaRPr>
          </a:p>
          <a:p>
            <a:r>
              <a:rPr lang="de-DE" sz="900" dirty="0" smtClean="0">
                <a:latin typeface="Arial" pitchFamily="34" charset="0"/>
                <a:cs typeface="Arial" pitchFamily="34" charset="0"/>
              </a:rPr>
              <a:t>Impressum:</a:t>
            </a:r>
          </a:p>
          <a:p>
            <a:r>
              <a:rPr lang="de-DE" sz="900" dirty="0">
                <a:latin typeface="Arial" panose="020B0604020202020204" pitchFamily="34" charset="0"/>
                <a:cs typeface="Arial" panose="020B0604020202020204" pitchFamily="34" charset="0"/>
              </a:rPr>
              <a:t>Stadt Wolfsburg</a:t>
            </a:r>
          </a:p>
          <a:p>
            <a:r>
              <a:rPr lang="de-DE" sz="900" dirty="0" smtClean="0">
                <a:latin typeface="Arial" panose="020B0604020202020204" pitchFamily="34" charset="0"/>
                <a:cs typeface="Arial" panose="020B0604020202020204" pitchFamily="34" charset="0"/>
              </a:rPr>
              <a:t>Geschäftsbereich</a:t>
            </a:r>
            <a:r>
              <a:rPr lang="de-DE" sz="900" dirty="0" smtClean="0">
                <a:latin typeface="Arial" panose="020B0604020202020204" pitchFamily="34" charset="0"/>
                <a:cs typeface="Arial" panose="020B0604020202020204" pitchFamily="34" charset="0"/>
              </a:rPr>
              <a:t> </a:t>
            </a:r>
            <a:r>
              <a:rPr lang="de-DE" sz="900" dirty="0">
                <a:latin typeface="Arial" panose="020B0604020202020204" pitchFamily="34" charset="0"/>
                <a:cs typeface="Arial" panose="020B0604020202020204" pitchFamily="34" charset="0"/>
              </a:rPr>
              <a:t>Rats- und Rechtsangelegenheiten</a:t>
            </a:r>
          </a:p>
          <a:p>
            <a:r>
              <a:rPr lang="de-DE" sz="900" dirty="0">
                <a:latin typeface="Arial" panose="020B0604020202020204" pitchFamily="34" charset="0"/>
                <a:cs typeface="Arial" panose="020B0604020202020204" pitchFamily="34" charset="0"/>
              </a:rPr>
              <a:t>Porschestraße 49</a:t>
            </a:r>
          </a:p>
          <a:p>
            <a:r>
              <a:rPr lang="de-DE" sz="900" dirty="0">
                <a:latin typeface="Arial" panose="020B0604020202020204" pitchFamily="34" charset="0"/>
                <a:cs typeface="Arial" panose="020B0604020202020204" pitchFamily="34" charset="0"/>
              </a:rPr>
              <a:t>38440 Wolfsburg</a:t>
            </a:r>
          </a:p>
          <a:p>
            <a:endParaRPr lang="de-DE" sz="900" dirty="0">
              <a:latin typeface="Arial" panose="020B0604020202020204" pitchFamily="34" charset="0"/>
              <a:cs typeface="Arial" panose="020B0604020202020204" pitchFamily="34" charset="0"/>
            </a:endParaRPr>
          </a:p>
        </p:txBody>
      </p:sp>
      <p:sp>
        <p:nvSpPr>
          <p:cNvPr id="37" name="Textfeld 36"/>
          <p:cNvSpPr txBox="1"/>
          <p:nvPr/>
        </p:nvSpPr>
        <p:spPr>
          <a:xfrm>
            <a:off x="7072450" y="850948"/>
            <a:ext cx="2601472" cy="1428411"/>
          </a:xfrm>
          <a:prstGeom prst="rect">
            <a:avLst/>
          </a:prstGeom>
          <a:noFill/>
        </p:spPr>
        <p:txBody>
          <a:bodyPr wrap="square" lIns="0" tIns="0" rIns="0" bIns="0" rtlCol="0" anchor="t" anchorCtr="0">
            <a:noAutofit/>
          </a:bodyPr>
          <a:lstStyle/>
          <a:p>
            <a:r>
              <a:rPr lang="de-DE" sz="2400" b="1" dirty="0" smtClean="0">
                <a:latin typeface="Arial" pitchFamily="34" charset="0"/>
                <a:cs typeface="Arial" pitchFamily="34" charset="0"/>
              </a:rPr>
              <a:t>Das Niedersächsische Schiedsamt </a:t>
            </a:r>
            <a:endParaRPr lang="de-DE" sz="2400" dirty="0">
              <a:latin typeface="Arial" pitchFamily="34" charset="0"/>
              <a:cs typeface="Arial" pitchFamily="34" charset="0"/>
            </a:endParaRPr>
          </a:p>
        </p:txBody>
      </p:sp>
      <p:sp>
        <p:nvSpPr>
          <p:cNvPr id="41" name="Textfeld 40"/>
          <p:cNvSpPr txBox="1"/>
          <p:nvPr/>
        </p:nvSpPr>
        <p:spPr>
          <a:xfrm>
            <a:off x="7191281" y="3732222"/>
            <a:ext cx="2584649" cy="234138"/>
          </a:xfrm>
          <a:prstGeom prst="rect">
            <a:avLst/>
          </a:prstGeom>
          <a:noFill/>
        </p:spPr>
        <p:txBody>
          <a:bodyPr wrap="square" lIns="0" tIns="0" rIns="0" bIns="0" rtlCol="0" anchor="t" anchorCtr="0">
            <a:noAutofit/>
          </a:bodyPr>
          <a:lstStyle/>
          <a:p>
            <a:r>
              <a:rPr lang="de-DE" sz="1200" i="1" dirty="0" smtClean="0">
                <a:latin typeface="Arial" pitchFamily="34" charset="0"/>
                <a:cs typeface="Arial" pitchFamily="34" charset="0"/>
              </a:rPr>
              <a:t>„Schlichten ist besser als richten!“</a:t>
            </a:r>
            <a:endParaRPr lang="de-DE" sz="1200" i="1" dirty="0">
              <a:latin typeface="Arial" pitchFamily="34" charset="0"/>
              <a:cs typeface="Arial" pitchFamily="34" charset="0"/>
            </a:endParaRPr>
          </a:p>
        </p:txBody>
      </p:sp>
      <p:sp>
        <p:nvSpPr>
          <p:cNvPr id="2" name="Textfeld 1"/>
          <p:cNvSpPr txBox="1"/>
          <p:nvPr/>
        </p:nvSpPr>
        <p:spPr>
          <a:xfrm>
            <a:off x="7012418" y="2204864"/>
            <a:ext cx="2477086" cy="307777"/>
          </a:xfrm>
          <a:prstGeom prst="rect">
            <a:avLst/>
          </a:prstGeom>
          <a:noFill/>
        </p:spPr>
        <p:txBody>
          <a:bodyPr wrap="square" rtlCol="0">
            <a:spAutoFit/>
          </a:bodyPr>
          <a:lstStyle/>
          <a:p>
            <a:r>
              <a:rPr lang="de-DE" sz="1400" dirty="0" smtClean="0">
                <a:latin typeface="Arial" panose="020B0604020202020204" pitchFamily="34" charset="0"/>
                <a:cs typeface="Arial" panose="020B0604020202020204" pitchFamily="34" charset="0"/>
              </a:rPr>
              <a:t>Eine bürgernahe Einrichtung</a:t>
            </a:r>
            <a:endParaRPr lang="de-DE" sz="1400" dirty="0">
              <a:latin typeface="Arial" panose="020B0604020202020204" pitchFamily="34" charset="0"/>
              <a:cs typeface="Arial" panose="020B0604020202020204" pitchFamily="34" charset="0"/>
            </a:endParaRPr>
          </a:p>
        </p:txBody>
      </p:sp>
      <p:pic>
        <p:nvPicPr>
          <p:cNvPr id="17" name="Grafik 16"/>
          <p:cNvPicPr>
            <a:picLocks noChangeAspect="1"/>
          </p:cNvPicPr>
          <p:nvPr/>
        </p:nvPicPr>
        <p:blipFill>
          <a:blip r:embed="rId3"/>
          <a:stretch>
            <a:fillRect/>
          </a:stretch>
        </p:blipFill>
        <p:spPr>
          <a:xfrm>
            <a:off x="5680866" y="5700350"/>
            <a:ext cx="873488" cy="873488"/>
          </a:xfrm>
          <a:prstGeom prst="rect">
            <a:avLst/>
          </a:prstGeom>
        </p:spPr>
      </p:pic>
      <p:pic>
        <p:nvPicPr>
          <p:cNvPr id="19" name="Grafik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25910" y="5599637"/>
            <a:ext cx="850020" cy="850020"/>
          </a:xfrm>
          <a:prstGeom prst="rect">
            <a:avLst/>
          </a:prstGeom>
        </p:spPr>
      </p:pic>
    </p:spTree>
    <p:extLst>
      <p:ext uri="{BB962C8B-B14F-4D97-AF65-F5344CB8AC3E}">
        <p14:creationId xmlns:p14="http://schemas.microsoft.com/office/powerpoint/2010/main" val="906278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el 1"/>
          <p:cNvSpPr txBox="1">
            <a:spLocks/>
          </p:cNvSpPr>
          <p:nvPr/>
        </p:nvSpPr>
        <p:spPr>
          <a:xfrm>
            <a:off x="992560" y="-395284"/>
            <a:ext cx="969690" cy="3624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err="1" smtClean="0">
                <a:latin typeface="Arial" pitchFamily="34" charset="0"/>
                <a:cs typeface="Arial" pitchFamily="34" charset="0"/>
              </a:rPr>
              <a:t>Seite</a:t>
            </a:r>
            <a:r>
              <a:rPr lang="en-US" sz="1400" dirty="0" smtClean="0">
                <a:latin typeface="Arial" pitchFamily="34" charset="0"/>
                <a:cs typeface="Arial" pitchFamily="34" charset="0"/>
              </a:rPr>
              <a:t> 2</a:t>
            </a:r>
            <a:endParaRPr lang="de-DE" sz="1400" dirty="0">
              <a:latin typeface="Arial" pitchFamily="34" charset="0"/>
              <a:cs typeface="Arial" pitchFamily="34" charset="0"/>
            </a:endParaRPr>
          </a:p>
        </p:txBody>
      </p:sp>
      <p:sp>
        <p:nvSpPr>
          <p:cNvPr id="38" name="Textfeld 37"/>
          <p:cNvSpPr txBox="1"/>
          <p:nvPr/>
        </p:nvSpPr>
        <p:spPr>
          <a:xfrm>
            <a:off x="247720" y="332657"/>
            <a:ext cx="2707147" cy="720080"/>
          </a:xfrm>
          <a:prstGeom prst="rect">
            <a:avLst/>
          </a:prstGeom>
          <a:noFill/>
        </p:spPr>
        <p:txBody>
          <a:bodyPr wrap="square" lIns="0" tIns="0" rIns="0" bIns="0" rtlCol="0" anchor="t" anchorCtr="0">
            <a:noAutofit/>
          </a:bodyPr>
          <a:lstStyle/>
          <a:p>
            <a:r>
              <a:rPr lang="de-DE" sz="2000" b="1" dirty="0" smtClean="0">
                <a:latin typeface="Arial" pitchFamily="34" charset="0"/>
                <a:cs typeface="Arial" pitchFamily="34" charset="0"/>
              </a:rPr>
              <a:t>Aufgabenbereich der Schiedsämter</a:t>
            </a:r>
            <a:endParaRPr lang="de-DE" sz="2000" dirty="0">
              <a:latin typeface="Arial" pitchFamily="34" charset="0"/>
              <a:cs typeface="Arial" pitchFamily="34" charset="0"/>
            </a:endParaRPr>
          </a:p>
        </p:txBody>
      </p:sp>
      <p:sp>
        <p:nvSpPr>
          <p:cNvPr id="40" name="Textfeld 39"/>
          <p:cNvSpPr txBox="1"/>
          <p:nvPr/>
        </p:nvSpPr>
        <p:spPr>
          <a:xfrm>
            <a:off x="229233" y="1124744"/>
            <a:ext cx="2715613" cy="5449094"/>
          </a:xfrm>
          <a:prstGeom prst="rect">
            <a:avLst/>
          </a:prstGeom>
          <a:noFill/>
        </p:spPr>
        <p:txBody>
          <a:bodyPr wrap="square" lIns="0" tIns="0" rIns="0" bIns="0" rtlCol="0" anchor="t" anchorCtr="0">
            <a:noAutofit/>
          </a:bodyPr>
          <a:lstStyle/>
          <a:p>
            <a:pPr marL="228600" indent="-228600">
              <a:buAutoNum type="arabicPeriod"/>
            </a:pPr>
            <a:endParaRPr lang="de-DE" sz="900" b="1" dirty="0" smtClean="0">
              <a:latin typeface="Arial" pitchFamily="34" charset="0"/>
              <a:cs typeface="Arial" pitchFamily="34" charset="0"/>
            </a:endParaRPr>
          </a:p>
          <a:p>
            <a:pPr marL="228600" indent="-228600">
              <a:buAutoNum type="arabicPeriod"/>
            </a:pPr>
            <a:r>
              <a:rPr lang="de-DE" sz="900" b="1" dirty="0" smtClean="0">
                <a:latin typeface="Arial" pitchFamily="34" charset="0"/>
                <a:cs typeface="Arial" pitchFamily="34" charset="0"/>
              </a:rPr>
              <a:t>Das </a:t>
            </a:r>
            <a:r>
              <a:rPr lang="de-DE" sz="900" b="1" dirty="0">
                <a:latin typeface="Arial" pitchFamily="34" charset="0"/>
                <a:cs typeface="Arial" pitchFamily="34" charset="0"/>
              </a:rPr>
              <a:t>Schlichtungsverfahren in </a:t>
            </a:r>
            <a:r>
              <a:rPr lang="de-DE" sz="900" b="1" dirty="0" smtClean="0">
                <a:latin typeface="Arial" pitchFamily="34" charset="0"/>
                <a:cs typeface="Arial" pitchFamily="34" charset="0"/>
              </a:rPr>
              <a:t>Strafsachen</a:t>
            </a:r>
          </a:p>
          <a:p>
            <a:endParaRPr lang="de-DE" sz="900" b="1" dirty="0">
              <a:latin typeface="Arial" pitchFamily="34" charset="0"/>
              <a:cs typeface="Arial" pitchFamily="34" charset="0"/>
            </a:endParaRPr>
          </a:p>
          <a:p>
            <a:r>
              <a:rPr lang="de-DE" sz="900" dirty="0">
                <a:latin typeface="Arial" pitchFamily="34" charset="0"/>
                <a:cs typeface="Arial" pitchFamily="34" charset="0"/>
              </a:rPr>
              <a:t>Bei vielen kleineren Strafsachen muss die geschädigte Person zunächst versuchen, sich mit der verursachenden Person außergerichtlich zu versöhnen, ehe Privatklage vor dem Strafgericht erhoben werden kann.  Für diesen in der Strafprozessordnung (§ 380 StPO) vorgeschriebenen Sühneversuch ist das Schiedsamt die zuständige Stelle. </a:t>
            </a:r>
            <a:endParaRPr lang="de-DE" sz="900" dirty="0" smtClean="0">
              <a:latin typeface="Arial" pitchFamily="34" charset="0"/>
              <a:cs typeface="Arial" pitchFamily="34" charset="0"/>
            </a:endParaRPr>
          </a:p>
          <a:p>
            <a:endParaRPr lang="de-DE" sz="900" dirty="0">
              <a:latin typeface="Arial" pitchFamily="34" charset="0"/>
              <a:cs typeface="Arial" pitchFamily="34" charset="0"/>
            </a:endParaRPr>
          </a:p>
          <a:p>
            <a:r>
              <a:rPr lang="de-DE" sz="900" dirty="0">
                <a:latin typeface="Arial" pitchFamily="34" charset="0"/>
                <a:cs typeface="Arial" pitchFamily="34" charset="0"/>
              </a:rPr>
              <a:t>Solche Schlichtungsverhandlungen finden z</a:t>
            </a:r>
            <a:r>
              <a:rPr lang="de-DE" sz="900" dirty="0" smtClean="0">
                <a:latin typeface="Arial" pitchFamily="34" charset="0"/>
                <a:cs typeface="Arial" pitchFamily="34" charset="0"/>
              </a:rPr>
              <a:t>. B</a:t>
            </a:r>
            <a:r>
              <a:rPr lang="de-DE" sz="900" dirty="0">
                <a:latin typeface="Arial" pitchFamily="34" charset="0"/>
                <a:cs typeface="Arial" pitchFamily="34" charset="0"/>
              </a:rPr>
              <a:t>. statt bei </a:t>
            </a:r>
            <a:r>
              <a:rPr lang="de-DE" sz="900" b="1" dirty="0">
                <a:latin typeface="Arial" pitchFamily="34" charset="0"/>
                <a:cs typeface="Arial" pitchFamily="34" charset="0"/>
              </a:rPr>
              <a:t>Hausfriedensbruch, Beleidigung, Verletzung des Briefgeheimnisses, vorsätzlicher oder fahrlässiger Körperverletzung, Bedrohung und Sachbeschädigung (§ 374 StPO).</a:t>
            </a:r>
          </a:p>
          <a:p>
            <a:endParaRPr lang="de-DE" sz="900" dirty="0" smtClean="0">
              <a:latin typeface="Arial" pitchFamily="34" charset="0"/>
              <a:cs typeface="Arial" pitchFamily="34" charset="0"/>
            </a:endParaRPr>
          </a:p>
          <a:p>
            <a:endParaRPr lang="de-DE" sz="900" dirty="0">
              <a:latin typeface="Arial" pitchFamily="34" charset="0"/>
              <a:cs typeface="Arial" pitchFamily="34" charset="0"/>
            </a:endParaRPr>
          </a:p>
          <a:p>
            <a:r>
              <a:rPr lang="de-DE" sz="900" b="1" dirty="0" smtClean="0">
                <a:latin typeface="Arial" pitchFamily="34" charset="0"/>
                <a:cs typeface="Arial" pitchFamily="34" charset="0"/>
              </a:rPr>
              <a:t>2. Das </a:t>
            </a:r>
            <a:r>
              <a:rPr lang="de-DE" sz="900" b="1" dirty="0">
                <a:latin typeface="Arial" pitchFamily="34" charset="0"/>
                <a:cs typeface="Arial" pitchFamily="34" charset="0"/>
              </a:rPr>
              <a:t>Schlichtungsverfahren in </a:t>
            </a:r>
            <a:r>
              <a:rPr lang="de-DE" sz="900" b="1" dirty="0" smtClean="0">
                <a:latin typeface="Arial" pitchFamily="34" charset="0"/>
                <a:cs typeface="Arial" pitchFamily="34" charset="0"/>
              </a:rPr>
              <a:t>Zivilsachen</a:t>
            </a:r>
          </a:p>
          <a:p>
            <a:endParaRPr lang="de-DE" sz="900" b="1" dirty="0">
              <a:latin typeface="Arial" pitchFamily="34" charset="0"/>
              <a:cs typeface="Arial" pitchFamily="34" charset="0"/>
            </a:endParaRPr>
          </a:p>
          <a:p>
            <a:r>
              <a:rPr lang="de-DE" sz="900" dirty="0">
                <a:latin typeface="Arial" pitchFamily="34" charset="0"/>
                <a:cs typeface="Arial" pitchFamily="34" charset="0"/>
              </a:rPr>
              <a:t>Bestimmte zivilrechtliche Klagen vor dem Amtsgericht sind erst zulässig, nachdem die Parteien versucht haben, ihre Streitigkeiten einvernehmlich beizulegen (obligatorische Streitschlichtung § 1 </a:t>
            </a:r>
            <a:r>
              <a:rPr lang="de-DE" sz="900" dirty="0" err="1">
                <a:latin typeface="Arial" pitchFamily="34" charset="0"/>
                <a:cs typeface="Arial" pitchFamily="34" charset="0"/>
              </a:rPr>
              <a:t>NSchlG</a:t>
            </a:r>
            <a:r>
              <a:rPr lang="de-DE" sz="900" dirty="0" smtClean="0">
                <a:latin typeface="Arial" pitchFamily="34" charset="0"/>
                <a:cs typeface="Arial" pitchFamily="34" charset="0"/>
              </a:rPr>
              <a:t>).</a:t>
            </a:r>
          </a:p>
          <a:p>
            <a:endParaRPr lang="de-DE" sz="900" dirty="0">
              <a:latin typeface="Arial" pitchFamily="34" charset="0"/>
              <a:cs typeface="Arial" pitchFamily="34" charset="0"/>
            </a:endParaRPr>
          </a:p>
          <a:p>
            <a:r>
              <a:rPr lang="de-DE" sz="900" dirty="0">
                <a:latin typeface="Arial" pitchFamily="34" charset="0"/>
                <a:cs typeface="Arial" pitchFamily="34" charset="0"/>
              </a:rPr>
              <a:t>Diese findet statt bei: </a:t>
            </a:r>
          </a:p>
          <a:p>
            <a:pPr marL="171450" indent="-171450">
              <a:buFontTx/>
              <a:buChar char="-"/>
            </a:pPr>
            <a:r>
              <a:rPr lang="de-DE" sz="900" b="1" dirty="0" smtClean="0">
                <a:latin typeface="Arial" pitchFamily="34" charset="0"/>
                <a:cs typeface="Arial" pitchFamily="34" charset="0"/>
              </a:rPr>
              <a:t>Nachbarschaftsstreitigkeiten </a:t>
            </a:r>
          </a:p>
          <a:p>
            <a:r>
              <a:rPr lang="de-DE" sz="900" dirty="0" smtClean="0">
                <a:latin typeface="Arial" pitchFamily="34" charset="0"/>
                <a:cs typeface="Arial" pitchFamily="34" charset="0"/>
              </a:rPr>
              <a:t>     (</a:t>
            </a:r>
            <a:r>
              <a:rPr lang="de-DE" sz="900" dirty="0">
                <a:latin typeface="Arial" pitchFamily="34" charset="0"/>
                <a:cs typeface="Arial" pitchFamily="34" charset="0"/>
              </a:rPr>
              <a:t>z</a:t>
            </a:r>
            <a:r>
              <a:rPr lang="de-DE" sz="900" dirty="0" smtClean="0">
                <a:latin typeface="Arial" pitchFamily="34" charset="0"/>
                <a:cs typeface="Arial" pitchFamily="34" charset="0"/>
              </a:rPr>
              <a:t>. B</a:t>
            </a:r>
            <a:r>
              <a:rPr lang="de-DE" sz="900" dirty="0">
                <a:latin typeface="Arial" pitchFamily="34" charset="0"/>
                <a:cs typeface="Arial" pitchFamily="34" charset="0"/>
              </a:rPr>
              <a:t>. Überwuchs von Ästen &amp; Wurzeln, Lärm, </a:t>
            </a:r>
            <a:r>
              <a:rPr lang="de-DE" sz="900" dirty="0" smtClean="0">
                <a:latin typeface="Arial" pitchFamily="34" charset="0"/>
                <a:cs typeface="Arial" pitchFamily="34" charset="0"/>
              </a:rPr>
              <a:t> </a:t>
            </a:r>
          </a:p>
          <a:p>
            <a:r>
              <a:rPr lang="de-DE" sz="900" dirty="0" smtClean="0">
                <a:latin typeface="Arial" pitchFamily="34" charset="0"/>
                <a:cs typeface="Arial" pitchFamily="34" charset="0"/>
              </a:rPr>
              <a:t>     Hinüberfall von Laub &amp; Früchten, </a:t>
            </a:r>
            <a:r>
              <a:rPr lang="de-DE" sz="900" dirty="0" smtClean="0">
                <a:latin typeface="Arial" pitchFamily="34" charset="0"/>
                <a:cs typeface="Arial" pitchFamily="34" charset="0"/>
              </a:rPr>
              <a:t>Gerüchen,</a:t>
            </a:r>
            <a:endParaRPr lang="de-DE" sz="900" dirty="0" smtClean="0">
              <a:latin typeface="Arial" pitchFamily="34" charset="0"/>
              <a:cs typeface="Arial" pitchFamily="34" charset="0"/>
            </a:endParaRPr>
          </a:p>
          <a:p>
            <a:r>
              <a:rPr lang="de-DE" sz="900" dirty="0">
                <a:latin typeface="Arial" pitchFamily="34" charset="0"/>
                <a:cs typeface="Arial" pitchFamily="34" charset="0"/>
              </a:rPr>
              <a:t> </a:t>
            </a:r>
            <a:r>
              <a:rPr lang="de-DE" sz="900" dirty="0" smtClean="0">
                <a:latin typeface="Arial" pitchFamily="34" charset="0"/>
                <a:cs typeface="Arial" pitchFamily="34" charset="0"/>
              </a:rPr>
              <a:t>    Höhe von Pflanzen in Grenznähe)</a:t>
            </a:r>
          </a:p>
          <a:p>
            <a:pPr marL="171450" indent="-171450">
              <a:buFontTx/>
              <a:buChar char="-"/>
            </a:pPr>
            <a:r>
              <a:rPr lang="de-DE" sz="900" dirty="0" smtClean="0">
                <a:latin typeface="Arial" pitchFamily="34" charset="0"/>
                <a:cs typeface="Arial" pitchFamily="34" charset="0"/>
              </a:rPr>
              <a:t>Ansprüche </a:t>
            </a:r>
            <a:r>
              <a:rPr lang="de-DE" sz="900" dirty="0">
                <a:latin typeface="Arial" pitchFamily="34" charset="0"/>
                <a:cs typeface="Arial" pitchFamily="34" charset="0"/>
              </a:rPr>
              <a:t>wegen </a:t>
            </a:r>
            <a:r>
              <a:rPr lang="de-DE" sz="900" b="1" dirty="0">
                <a:latin typeface="Arial" pitchFamily="34" charset="0"/>
                <a:cs typeface="Arial" pitchFamily="34" charset="0"/>
              </a:rPr>
              <a:t>Verletzung der persönlichen Ehre</a:t>
            </a:r>
          </a:p>
          <a:p>
            <a:pPr marL="171450" indent="-171450">
              <a:buFontTx/>
              <a:buChar char="-"/>
            </a:pPr>
            <a:r>
              <a:rPr lang="de-DE" sz="900" dirty="0" smtClean="0">
                <a:latin typeface="Arial" pitchFamily="34" charset="0"/>
                <a:cs typeface="Arial" pitchFamily="34" charset="0"/>
              </a:rPr>
              <a:t>Ansprüche </a:t>
            </a:r>
            <a:r>
              <a:rPr lang="de-DE" sz="900" dirty="0">
                <a:latin typeface="Arial" pitchFamily="34" charset="0"/>
                <a:cs typeface="Arial" pitchFamily="34" charset="0"/>
              </a:rPr>
              <a:t>wegen </a:t>
            </a:r>
            <a:r>
              <a:rPr lang="de-DE" sz="900" b="1" dirty="0">
                <a:latin typeface="Arial" pitchFamily="34" charset="0"/>
                <a:cs typeface="Arial" pitchFamily="34" charset="0"/>
              </a:rPr>
              <a:t>Benachteiligung nach Abs. 3 des Allgemeinen Gleichbehandlungsgesetzes.</a:t>
            </a:r>
          </a:p>
          <a:p>
            <a:pPr marL="171450" indent="-171450">
              <a:buFontTx/>
              <a:buChar char="-"/>
            </a:pPr>
            <a:endParaRPr lang="de-DE" sz="900" dirty="0">
              <a:latin typeface="Arial" pitchFamily="34" charset="0"/>
              <a:cs typeface="Arial" pitchFamily="34" charset="0"/>
            </a:endParaRPr>
          </a:p>
          <a:p>
            <a:pPr marL="171450" indent="-171450">
              <a:buFontTx/>
              <a:buChar char="-"/>
            </a:pPr>
            <a:endParaRPr lang="de-DE" sz="900" dirty="0">
              <a:latin typeface="Arial" pitchFamily="34" charset="0"/>
              <a:cs typeface="Arial" pitchFamily="34" charset="0"/>
            </a:endParaRPr>
          </a:p>
          <a:p>
            <a:pPr marL="171450" indent="-171450">
              <a:buFontTx/>
              <a:buChar char="-"/>
            </a:pPr>
            <a:endParaRPr lang="de-DE" sz="900" dirty="0">
              <a:latin typeface="Arial" pitchFamily="34" charset="0"/>
              <a:cs typeface="Arial" pitchFamily="34" charset="0"/>
            </a:endParaRPr>
          </a:p>
        </p:txBody>
      </p:sp>
      <p:cxnSp>
        <p:nvCxnSpPr>
          <p:cNvPr id="21" name="Gerade Verbindung 20"/>
          <p:cNvCxnSpPr/>
          <p:nvPr/>
        </p:nvCxnSpPr>
        <p:spPr>
          <a:xfrm>
            <a:off x="6812834" y="-387424"/>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3212434" y="-387424"/>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5" name="Titel 1"/>
          <p:cNvSpPr txBox="1">
            <a:spLocks/>
          </p:cNvSpPr>
          <p:nvPr/>
        </p:nvSpPr>
        <p:spPr>
          <a:xfrm>
            <a:off x="4304928" y="-395284"/>
            <a:ext cx="969690" cy="3624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err="1" smtClean="0">
                <a:latin typeface="Arial" pitchFamily="34" charset="0"/>
                <a:cs typeface="Arial" pitchFamily="34" charset="0"/>
              </a:rPr>
              <a:t>Seite</a:t>
            </a:r>
            <a:r>
              <a:rPr lang="en-US" sz="1400" dirty="0" smtClean="0">
                <a:latin typeface="Arial" pitchFamily="34" charset="0"/>
                <a:cs typeface="Arial" pitchFamily="34" charset="0"/>
              </a:rPr>
              <a:t> 3</a:t>
            </a:r>
            <a:endParaRPr lang="de-DE" sz="1400" dirty="0">
              <a:latin typeface="Arial" pitchFamily="34" charset="0"/>
              <a:cs typeface="Arial" pitchFamily="34" charset="0"/>
            </a:endParaRPr>
          </a:p>
        </p:txBody>
      </p:sp>
      <p:sp>
        <p:nvSpPr>
          <p:cNvPr id="26" name="Titel 1"/>
          <p:cNvSpPr txBox="1">
            <a:spLocks/>
          </p:cNvSpPr>
          <p:nvPr/>
        </p:nvSpPr>
        <p:spPr>
          <a:xfrm>
            <a:off x="7833320" y="-395284"/>
            <a:ext cx="969690" cy="36247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err="1" smtClean="0">
                <a:latin typeface="Arial" pitchFamily="34" charset="0"/>
                <a:cs typeface="Arial" pitchFamily="34" charset="0"/>
              </a:rPr>
              <a:t>Seite</a:t>
            </a:r>
            <a:r>
              <a:rPr lang="en-US" sz="1400" dirty="0" smtClean="0">
                <a:latin typeface="Arial" pitchFamily="34" charset="0"/>
                <a:cs typeface="Arial" pitchFamily="34" charset="0"/>
              </a:rPr>
              <a:t> 4</a:t>
            </a:r>
            <a:endParaRPr lang="de-DE" sz="1400" dirty="0">
              <a:latin typeface="Arial" pitchFamily="34" charset="0"/>
              <a:cs typeface="Arial" pitchFamily="34" charset="0"/>
            </a:endParaRPr>
          </a:p>
        </p:txBody>
      </p:sp>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9" y="0"/>
            <a:ext cx="9899904" cy="106680"/>
          </a:xfrm>
          <a:prstGeom prst="rect">
            <a:avLst/>
          </a:prstGeom>
        </p:spPr>
      </p:pic>
      <p:sp>
        <p:nvSpPr>
          <p:cNvPr id="36" name="Textfeld 35"/>
          <p:cNvSpPr txBox="1"/>
          <p:nvPr/>
        </p:nvSpPr>
        <p:spPr>
          <a:xfrm>
            <a:off x="3346736" y="1124744"/>
            <a:ext cx="3082695" cy="1872208"/>
          </a:xfrm>
          <a:prstGeom prst="rect">
            <a:avLst/>
          </a:prstGeom>
          <a:noFill/>
        </p:spPr>
        <p:txBody>
          <a:bodyPr wrap="square" lIns="0" tIns="0" rIns="0" bIns="0" rtlCol="0" anchor="t" anchorCtr="0">
            <a:noAutofit/>
          </a:bodyPr>
          <a:lstStyle/>
          <a:p>
            <a:endParaRPr lang="de-DE" sz="900" dirty="0" smtClean="0">
              <a:latin typeface="Arial" pitchFamily="34" charset="0"/>
              <a:cs typeface="Arial" pitchFamily="34" charset="0"/>
            </a:endParaRPr>
          </a:p>
          <a:p>
            <a:r>
              <a:rPr lang="de-DE" sz="900" dirty="0" smtClean="0">
                <a:latin typeface="Arial" pitchFamily="34" charset="0"/>
                <a:cs typeface="Arial" pitchFamily="34" charset="0"/>
              </a:rPr>
              <a:t>Örtlich </a:t>
            </a:r>
            <a:r>
              <a:rPr lang="de-DE" sz="900" dirty="0">
                <a:latin typeface="Arial" pitchFamily="34" charset="0"/>
                <a:cs typeface="Arial" pitchFamily="34" charset="0"/>
              </a:rPr>
              <a:t>zuständig für das obligatorische Streitschlichtungsverfahren ist dabei grundsätzlich das Schiedsamt, in dessen Bezirk die antragsgegnerische Partei wohnt</a:t>
            </a:r>
            <a:r>
              <a:rPr lang="de-DE" sz="900" dirty="0" smtClean="0">
                <a:latin typeface="Arial" pitchFamily="34" charset="0"/>
                <a:cs typeface="Arial" pitchFamily="34" charset="0"/>
              </a:rPr>
              <a:t>.</a:t>
            </a:r>
          </a:p>
          <a:p>
            <a:endParaRPr lang="de-DE" sz="900" dirty="0">
              <a:latin typeface="Arial" pitchFamily="34" charset="0"/>
              <a:cs typeface="Arial" pitchFamily="34" charset="0"/>
            </a:endParaRPr>
          </a:p>
          <a:p>
            <a:r>
              <a:rPr lang="de-DE" sz="900" dirty="0" smtClean="0">
                <a:latin typeface="Arial" pitchFamily="34" charset="0"/>
                <a:cs typeface="Arial" pitchFamily="34" charset="0"/>
              </a:rPr>
              <a:t>Das </a:t>
            </a:r>
            <a:r>
              <a:rPr lang="de-DE" sz="900" dirty="0">
                <a:latin typeface="Arial" pitchFamily="34" charset="0"/>
                <a:cs typeface="Arial" pitchFamily="34" charset="0"/>
              </a:rPr>
              <a:t>Schiedsamt kann aber auch freiwillig bei </a:t>
            </a:r>
            <a:r>
              <a:rPr lang="de-DE" sz="900" b="1" dirty="0">
                <a:latin typeface="Arial" pitchFamily="34" charset="0"/>
                <a:cs typeface="Arial" pitchFamily="34" charset="0"/>
              </a:rPr>
              <a:t>sonstigen Streitigkeiten des täglichen Lebens </a:t>
            </a:r>
            <a:r>
              <a:rPr lang="de-DE" sz="900" dirty="0">
                <a:latin typeface="Arial" pitchFamily="34" charset="0"/>
                <a:cs typeface="Arial" pitchFamily="34" charset="0"/>
              </a:rPr>
              <a:t>angerufen werden, für die </a:t>
            </a:r>
            <a:r>
              <a:rPr lang="de-DE" sz="900" dirty="0" smtClean="0">
                <a:latin typeface="Arial" pitchFamily="34" charset="0"/>
                <a:cs typeface="Arial" pitchFamily="34" charset="0"/>
              </a:rPr>
              <a:t>nicht</a:t>
            </a:r>
            <a:r>
              <a:rPr lang="de-DE" sz="900" dirty="0" smtClean="0">
                <a:latin typeface="Arial" pitchFamily="34" charset="0"/>
                <a:cs typeface="Arial" pitchFamily="34" charset="0"/>
              </a:rPr>
              <a:t> </a:t>
            </a:r>
            <a:r>
              <a:rPr lang="de-DE" sz="900" dirty="0">
                <a:latin typeface="Arial" pitchFamily="34" charset="0"/>
                <a:cs typeface="Arial" pitchFamily="34" charset="0"/>
              </a:rPr>
              <a:t>das Familien-, Sozial oder Arbeitsgericht zuständig </a:t>
            </a:r>
            <a:r>
              <a:rPr lang="de-DE" sz="900" dirty="0" smtClean="0">
                <a:latin typeface="Arial" pitchFamily="34" charset="0"/>
                <a:cs typeface="Arial" pitchFamily="34" charset="0"/>
              </a:rPr>
              <a:t>ist, </a:t>
            </a:r>
            <a:r>
              <a:rPr lang="de-DE" sz="900" dirty="0">
                <a:latin typeface="Arial" pitchFamily="34" charset="0"/>
                <a:cs typeface="Arial" pitchFamily="34" charset="0"/>
              </a:rPr>
              <a:t>wie z.B. bei </a:t>
            </a:r>
            <a:r>
              <a:rPr lang="de-DE" sz="900" b="1" dirty="0">
                <a:latin typeface="Arial" pitchFamily="34" charset="0"/>
                <a:cs typeface="Arial" pitchFamily="34" charset="0"/>
              </a:rPr>
              <a:t>Auseinandersetzungen um </a:t>
            </a:r>
            <a:r>
              <a:rPr lang="de-DE" sz="900" b="1" dirty="0" smtClean="0">
                <a:latin typeface="Arial" pitchFamily="34" charset="0"/>
                <a:cs typeface="Arial" pitchFamily="34" charset="0"/>
              </a:rPr>
              <a:t>Geldforderungen</a:t>
            </a:r>
            <a:r>
              <a:rPr lang="de-DE" sz="900" dirty="0">
                <a:latin typeface="Arial" pitchFamily="34" charset="0"/>
                <a:cs typeface="Arial" pitchFamily="34" charset="0"/>
              </a:rPr>
              <a:t>, </a:t>
            </a:r>
            <a:r>
              <a:rPr lang="de-DE" sz="900" b="1" dirty="0">
                <a:latin typeface="Arial" pitchFamily="34" charset="0"/>
                <a:cs typeface="Arial" pitchFamily="34" charset="0"/>
              </a:rPr>
              <a:t>etwa aus Kaufverträgen oder mit </a:t>
            </a:r>
            <a:r>
              <a:rPr lang="de-DE" sz="900" b="1" dirty="0" smtClean="0">
                <a:latin typeface="Arial" pitchFamily="34" charset="0"/>
                <a:cs typeface="Arial" pitchFamily="34" charset="0"/>
              </a:rPr>
              <a:t>Handwerker*innen, </a:t>
            </a:r>
            <a:r>
              <a:rPr lang="de-DE" sz="900" b="1" dirty="0">
                <a:latin typeface="Arial" pitchFamily="34" charset="0"/>
                <a:cs typeface="Arial" pitchFamily="34" charset="0"/>
              </a:rPr>
              <a:t>Schadenersatz, Schmerzensgeld, Haftungsansprüche oder Mietstreitigkeiten.</a:t>
            </a:r>
          </a:p>
          <a:p>
            <a:endParaRPr lang="de-DE" sz="900" dirty="0">
              <a:latin typeface="Arial" pitchFamily="34" charset="0"/>
              <a:cs typeface="Arial" pitchFamily="34" charset="0"/>
            </a:endParaRPr>
          </a:p>
          <a:p>
            <a:endParaRPr lang="de-DE" sz="900" dirty="0">
              <a:latin typeface="Arial" pitchFamily="34" charset="0"/>
              <a:cs typeface="Arial" pitchFamily="34" charset="0"/>
            </a:endParaRPr>
          </a:p>
          <a:p>
            <a:r>
              <a:rPr lang="de-DE" sz="900" dirty="0" smtClean="0">
                <a:latin typeface="Arial" pitchFamily="34" charset="0"/>
                <a:cs typeface="Arial" pitchFamily="34" charset="0"/>
              </a:rPr>
              <a:t> </a:t>
            </a:r>
          </a:p>
        </p:txBody>
      </p:sp>
      <p:sp>
        <p:nvSpPr>
          <p:cNvPr id="37" name="Textfeld 36"/>
          <p:cNvSpPr txBox="1"/>
          <p:nvPr/>
        </p:nvSpPr>
        <p:spPr>
          <a:xfrm>
            <a:off x="6986017" y="170549"/>
            <a:ext cx="2664296" cy="882188"/>
          </a:xfrm>
          <a:prstGeom prst="rect">
            <a:avLst/>
          </a:prstGeom>
          <a:noFill/>
        </p:spPr>
        <p:txBody>
          <a:bodyPr wrap="square" lIns="0" tIns="0" rIns="0" bIns="0" rtlCol="0" anchor="t" anchorCtr="0">
            <a:noAutofit/>
          </a:bodyPr>
          <a:lstStyle/>
          <a:p>
            <a:r>
              <a:rPr lang="de-DE" sz="2000" b="1" dirty="0" smtClean="0">
                <a:latin typeface="Arial" pitchFamily="34" charset="0"/>
                <a:cs typeface="Arial" pitchFamily="34" charset="0"/>
              </a:rPr>
              <a:t>Vorteile </a:t>
            </a:r>
            <a:r>
              <a:rPr lang="de-DE" sz="2000" b="1" dirty="0">
                <a:latin typeface="Arial" pitchFamily="34" charset="0"/>
                <a:cs typeface="Arial" pitchFamily="34" charset="0"/>
              </a:rPr>
              <a:t>einer Schlichtung vor dem </a:t>
            </a:r>
            <a:r>
              <a:rPr lang="de-DE" sz="2000" b="1" dirty="0" smtClean="0">
                <a:latin typeface="Arial" pitchFamily="34" charset="0"/>
                <a:cs typeface="Arial" pitchFamily="34" charset="0"/>
              </a:rPr>
              <a:t>Schiedsamt</a:t>
            </a:r>
          </a:p>
          <a:p>
            <a:endParaRPr lang="de-DE" sz="2000" b="1" dirty="0">
              <a:latin typeface="Arial" pitchFamily="34" charset="0"/>
              <a:cs typeface="Arial" pitchFamily="34" charset="0"/>
            </a:endParaRPr>
          </a:p>
        </p:txBody>
      </p:sp>
      <p:sp>
        <p:nvSpPr>
          <p:cNvPr id="41" name="Textfeld 40"/>
          <p:cNvSpPr txBox="1"/>
          <p:nvPr/>
        </p:nvSpPr>
        <p:spPr>
          <a:xfrm>
            <a:off x="6986017" y="1124744"/>
            <a:ext cx="2584649" cy="4896544"/>
          </a:xfrm>
          <a:prstGeom prst="rect">
            <a:avLst/>
          </a:prstGeom>
          <a:noFill/>
        </p:spPr>
        <p:txBody>
          <a:bodyPr wrap="square" lIns="0" tIns="0" rIns="0" bIns="0" rtlCol="0" anchor="t" anchorCtr="0">
            <a:noAutofit/>
          </a:bodyPr>
          <a:lstStyle/>
          <a:p>
            <a:endParaRPr lang="de-DE" sz="900" dirty="0" smtClean="0">
              <a:latin typeface="Arial" pitchFamily="34" charset="0"/>
              <a:cs typeface="Arial" pitchFamily="34" charset="0"/>
            </a:endParaRPr>
          </a:p>
          <a:p>
            <a:r>
              <a:rPr lang="de-DE" sz="900" dirty="0" smtClean="0">
                <a:latin typeface="Arial" pitchFamily="34" charset="0"/>
                <a:cs typeface="Arial" pitchFamily="34" charset="0"/>
              </a:rPr>
              <a:t>Die </a:t>
            </a:r>
            <a:r>
              <a:rPr lang="de-DE" sz="900" dirty="0">
                <a:latin typeface="Arial" pitchFamily="34" charset="0"/>
                <a:cs typeface="Arial" pitchFamily="34" charset="0"/>
              </a:rPr>
              <a:t>einvernehmliche Beilegung eines Streites oder einer Auseinandersetzung erleichtert es den Parteien, auch weiterhin im täglichen Leben miteinander auszukommen. Eine Schlichtung vor dem Schiedsamt trägt daher in vielen Fällen mehr zum Rechtsfrieden bei, als ein „erstrittenes Urteil“. Die </a:t>
            </a:r>
            <a:r>
              <a:rPr lang="de-DE" sz="900" b="1" dirty="0">
                <a:latin typeface="Arial" pitchFamily="34" charset="0"/>
                <a:cs typeface="Arial" pitchFamily="34" charset="0"/>
              </a:rPr>
              <a:t>Streitschlichtung des Schiedsamtes ist häufig der bessere, schnellere und auch kostengünstigere Weg</a:t>
            </a:r>
            <a:r>
              <a:rPr lang="de-DE" sz="900" dirty="0">
                <a:latin typeface="Arial" pitchFamily="34" charset="0"/>
                <a:cs typeface="Arial" pitchFamily="34" charset="0"/>
              </a:rPr>
              <a:t>, einen Konflikt zu bereinigen. </a:t>
            </a:r>
          </a:p>
          <a:p>
            <a:endParaRPr lang="de-DE" sz="900" dirty="0">
              <a:latin typeface="Arial" pitchFamily="34" charset="0"/>
              <a:cs typeface="Arial" pitchFamily="34" charset="0"/>
            </a:endParaRPr>
          </a:p>
          <a:p>
            <a:r>
              <a:rPr lang="de-DE" sz="900" dirty="0">
                <a:latin typeface="Arial" pitchFamily="34" charset="0"/>
                <a:cs typeface="Arial" pitchFamily="34" charset="0"/>
              </a:rPr>
              <a:t>Die Schiedspersonen arbeiten ehrenamtlich, geduldig und sachlich in unkomplizierter </a:t>
            </a:r>
            <a:r>
              <a:rPr lang="de-DE" sz="900" dirty="0" smtClean="0">
                <a:latin typeface="Arial" pitchFamily="34" charset="0"/>
                <a:cs typeface="Arial" pitchFamily="34" charset="0"/>
              </a:rPr>
              <a:t>Atmosphäre. Die </a:t>
            </a:r>
            <a:r>
              <a:rPr lang="de-DE" sz="900" dirty="0">
                <a:latin typeface="Arial" pitchFamily="34" charset="0"/>
                <a:cs typeface="Arial" pitchFamily="34" charset="0"/>
              </a:rPr>
              <a:t>Gebühren für eine Schlichtungsverhandlung sind im Verhältnis zu denen für ein gerichtliches Verfahren niedrig. Sie betragen 15 €. Kommt eine Vereinbarung zustande, so beträgt die Gebühr 25 €. Unter Berücksichtigung des Umfangs und der Schwierigkeit des Falls kann die Gebühr auf höchstens 50 € erhöht werden. Daneben sind die Auslagen des Schiedsamts (z.B. </a:t>
            </a:r>
            <a:r>
              <a:rPr lang="de-DE" sz="900" dirty="0" smtClean="0">
                <a:latin typeface="Arial" pitchFamily="34" charset="0"/>
                <a:cs typeface="Arial" pitchFamily="34" charset="0"/>
              </a:rPr>
              <a:t>Portokosten</a:t>
            </a:r>
            <a:r>
              <a:rPr lang="de-DE" sz="900" dirty="0" smtClean="0">
                <a:latin typeface="Arial" pitchFamily="34" charset="0"/>
                <a:cs typeface="Arial" pitchFamily="34" charset="0"/>
              </a:rPr>
              <a:t>) </a:t>
            </a:r>
            <a:r>
              <a:rPr lang="de-DE" sz="900" dirty="0">
                <a:latin typeface="Arial" pitchFamily="34" charset="0"/>
                <a:cs typeface="Arial" pitchFamily="34" charset="0"/>
              </a:rPr>
              <a:t>zu erstatten</a:t>
            </a:r>
            <a:r>
              <a:rPr lang="de-DE" sz="900" dirty="0" smtClean="0">
                <a:latin typeface="Arial" pitchFamily="34" charset="0"/>
                <a:cs typeface="Arial" pitchFamily="34" charset="0"/>
              </a:rPr>
              <a:t>.</a:t>
            </a:r>
          </a:p>
          <a:p>
            <a:endParaRPr lang="de-DE" sz="900" dirty="0">
              <a:latin typeface="Arial" pitchFamily="34" charset="0"/>
              <a:cs typeface="Arial" pitchFamily="34" charset="0"/>
            </a:endParaRPr>
          </a:p>
          <a:p>
            <a:r>
              <a:rPr lang="de-DE" sz="900" dirty="0">
                <a:latin typeface="Arial" pitchFamily="34" charset="0"/>
                <a:cs typeface="Arial" pitchFamily="34" charset="0"/>
              </a:rPr>
              <a:t>Wenn sich die Parteien in dem Schlichtungsverfahren nicht einigen können, erteilt die Schiedsperson eine Erfolglosigkeits-bescheinigung, die bei der obligatorischen Streitschlichtung Voraussetzung für eine Klageerhebung ist. </a:t>
            </a:r>
          </a:p>
          <a:p>
            <a:endParaRPr lang="de-DE" sz="900" dirty="0">
              <a:latin typeface="Arial" pitchFamily="34" charset="0"/>
              <a:cs typeface="Arial" pitchFamily="34" charset="0"/>
            </a:endParaRPr>
          </a:p>
          <a:p>
            <a:r>
              <a:rPr lang="de-DE" sz="900" dirty="0">
                <a:latin typeface="Arial" pitchFamily="34" charset="0"/>
                <a:cs typeface="Arial" pitchFamily="34" charset="0"/>
              </a:rPr>
              <a:t>Die Erfolgsbilanz der Schiedsämter kann sich sehen lassen. </a:t>
            </a:r>
            <a:r>
              <a:rPr lang="de-DE" sz="900" b="1" dirty="0">
                <a:latin typeface="Arial" pitchFamily="34" charset="0"/>
                <a:cs typeface="Arial" pitchFamily="34" charset="0"/>
              </a:rPr>
              <a:t>Seit 2010 werden über die Hälfte der Verfahren zur Zufriedenheit aller Beteiligten abgeschlossen. </a:t>
            </a:r>
          </a:p>
          <a:p>
            <a:endParaRPr lang="de-DE" sz="900" dirty="0">
              <a:latin typeface="Arial" pitchFamily="34" charset="0"/>
              <a:cs typeface="Arial"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4356" y="3791010"/>
            <a:ext cx="2810889" cy="2356539"/>
          </a:xfrm>
          <a:prstGeom prst="rect">
            <a:avLst/>
          </a:prstGeom>
        </p:spPr>
      </p:pic>
    </p:spTree>
    <p:extLst>
      <p:ext uri="{BB962C8B-B14F-4D97-AF65-F5344CB8AC3E}">
        <p14:creationId xmlns:p14="http://schemas.microsoft.com/office/powerpoint/2010/main" val="2027304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736</Words>
  <Application>Microsoft Office PowerPoint</Application>
  <PresentationFormat>A4-Papier (210 x 297 mm)</PresentationFormat>
  <Paragraphs>85</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Larissa</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Deckblatt</dc:title>
  <dc:creator>Nicola</dc:creator>
  <cp:lastModifiedBy>Walte, Jannike (30-21)</cp:lastModifiedBy>
  <cp:revision>37</cp:revision>
  <cp:lastPrinted>2012-08-15T12:56:44Z</cp:lastPrinted>
  <dcterms:created xsi:type="dcterms:W3CDTF">2012-08-15T11:20:24Z</dcterms:created>
  <dcterms:modified xsi:type="dcterms:W3CDTF">2024-01-11T09:36:48Z</dcterms:modified>
</cp:coreProperties>
</file>